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3.jpg" ContentType="image/png"/>
  <Override PartName="/ppt/media/image16.jpg" ContentType="image/png"/>
  <Override PartName="/ppt/media/image17.jpg" ContentType="image/png"/>
  <Override PartName="/ppt/media/image20.jpg" ContentType="image/png"/>
  <Override PartName="/ppt/media/image21.jpg" ContentType="image/png"/>
  <Override PartName="/ppt/media/image22.jpg" ContentType="image/png"/>
  <Override PartName="/ppt/media/image23.jpg" ContentType="image/png"/>
  <Override PartName="/ppt/media/image24.jpg" ContentType="image/png"/>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ppt/media/image34.jpg" ContentType="image/png"/>
  <Override PartName="/ppt/media/image36.jpg" ContentType="image/png"/>
  <Override PartName="/ppt/media/image39.jpg" ContentType="image/png"/>
  <Override PartName="/ppt/media/image41.jpg" ContentType="image/png"/>
  <Override PartName="/ppt/media/image43.jpg" ContentType="image/png"/>
  <Override PartName="/ppt/media/image44.jpg" ContentType="image/png"/>
  <Override PartName="/ppt/media/image4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4E907A2-2127-4F1F-BDE4-BD24FCB08322}">
          <p14:sldIdLst>
            <p14:sldId id="256"/>
            <p14:sldId id="257"/>
            <p14:sldId id="258"/>
          </p14:sldIdLst>
        </p14:section>
        <p14:section name="Раздел без заголовка" id="{BC018697-E33E-4C29-B05C-ABF2ADD21951}">
          <p14:sldIdLst>
            <p14:sldId id="259"/>
            <p14:sldId id="260"/>
            <p14:sldId id="261"/>
            <p14:sldId id="262"/>
            <p14:sldId id="264"/>
            <p14:sldId id="263"/>
            <p14:sldId id="265"/>
            <p14:sldId id="266"/>
            <p14:sldId id="267"/>
            <p14:sldId id="268"/>
            <p14:sldId id="269"/>
            <p14:sldId id="270"/>
            <p14:sldId id="271"/>
            <p14:sldId id="272"/>
            <p14:sldId id="273"/>
            <p14:sldId id="274"/>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127.0.0.1:5000/" TargetMode="External"/><Relationship Id="rId1" Type="http://schemas.openxmlformats.org/officeDocument/2006/relationships/slideLayout" Target="../slideLayouts/slideLayout2.xml"/><Relationship Id="rId4" Type="http://schemas.openxmlformats.org/officeDocument/2006/relationships/hyperlink" Target="https://github.com/Pavel-Tsygankov/VK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jpg"/><Relationship Id="rId5" Type="http://schemas.openxmlformats.org/officeDocument/2006/relationships/oleObject" Target="../embeddings/oleObject1.bin"/><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4955" y="446314"/>
            <a:ext cx="10057331" cy="5649685"/>
          </a:xfrm>
        </p:spPr>
        <p:txBody>
          <a:bodyPr/>
          <a:lstStyle/>
          <a:p>
            <a:pPr algn="ctr"/>
            <a:r>
              <a:rPr lang="ru-RU" sz="1600" b="1" dirty="0" smtClean="0">
                <a:latin typeface="Times New Roman" panose="02020603050405020304" pitchFamily="18" charset="0"/>
                <a:cs typeface="Times New Roman" panose="02020603050405020304" pitchFamily="18" charset="0"/>
              </a:rPr>
              <a:t/>
            </a:r>
            <a:br>
              <a:rPr lang="ru-RU" sz="1600" b="1" dirty="0" smtClean="0">
                <a:latin typeface="Times New Roman" panose="02020603050405020304" pitchFamily="18" charset="0"/>
                <a:cs typeface="Times New Roman" panose="02020603050405020304" pitchFamily="18" charset="0"/>
              </a:rPr>
            </a:br>
            <a:r>
              <a:rPr lang="ru-RU" sz="1600" dirty="0"/>
              <a:t>МИНИСТЕРСТВО НАУКИ И ВЫСШЕГО ОБРАЗОВАНИЯ </a:t>
            </a:r>
            <a:br>
              <a:rPr lang="ru-RU" sz="1600" dirty="0"/>
            </a:br>
            <a:r>
              <a:rPr lang="ru-RU" sz="1600" dirty="0"/>
              <a:t>РОССИЙСКОЙ ФЕДЕРАЦИИ </a:t>
            </a:r>
            <a:br>
              <a:rPr lang="ru-RU" sz="1600" dirty="0"/>
            </a:br>
            <a:r>
              <a:rPr lang="ru-RU" sz="1600" dirty="0"/>
              <a:t>Федеральное государственное бюджетное образовательное учреждение высшего образования </a:t>
            </a:r>
            <a:br>
              <a:rPr lang="ru-RU" sz="1600" dirty="0"/>
            </a:br>
            <a:r>
              <a:rPr lang="ru-RU" sz="1600" dirty="0"/>
              <a:t>«Московский государственный технический университет имени Н.Э. Баумана (национальный исследовательский университет)»</a:t>
            </a:r>
            <a:r>
              <a:rPr lang="ru-RU" sz="1600" b="1" dirty="0"/>
              <a:t> </a:t>
            </a:r>
            <a:r>
              <a:rPr lang="ru-RU" sz="1600" b="1" dirty="0" smtClean="0"/>
              <a:t/>
            </a:r>
            <a:br>
              <a:rPr lang="ru-RU" sz="1600" b="1" dirty="0" smtClean="0"/>
            </a:br>
            <a:r>
              <a:rPr lang="ru-RU" sz="1600" dirty="0"/>
              <a:t/>
            </a:r>
            <a:br>
              <a:rPr lang="ru-RU" sz="1600" dirty="0"/>
            </a:br>
            <a:r>
              <a:rPr lang="ru-RU" sz="3600" b="1" dirty="0" smtClean="0">
                <a:latin typeface="Times New Roman" panose="02020603050405020304" pitchFamily="18" charset="0"/>
                <a:cs typeface="Times New Roman" panose="02020603050405020304" pitchFamily="18" charset="0"/>
              </a:rPr>
              <a:t>ВЫПУСКНАЯ </a:t>
            </a:r>
            <a:r>
              <a:rPr lang="ru-RU" sz="3600" b="1" dirty="0">
                <a:latin typeface="Times New Roman" panose="02020603050405020304" pitchFamily="18" charset="0"/>
                <a:cs typeface="Times New Roman" panose="02020603050405020304" pitchFamily="18" charset="0"/>
              </a:rPr>
              <a:t>КВАЛИФИКАЦИОННАЯ РАБОТА</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b="1" dirty="0">
                <a:latin typeface="Times New Roman" panose="02020603050405020304" pitchFamily="18" charset="0"/>
                <a:cs typeface="Times New Roman" panose="02020603050405020304" pitchFamily="18" charset="0"/>
              </a:rPr>
              <a:t> по курсу </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dirty="0">
                <a:latin typeface="Times New Roman" panose="02020603050405020304" pitchFamily="18" charset="0"/>
                <a:cs typeface="Times New Roman" panose="02020603050405020304" pitchFamily="18" charset="0"/>
              </a:rPr>
              <a:t>«</a:t>
            </a:r>
            <a:r>
              <a:rPr lang="ru-RU" sz="3600" dirty="0" err="1">
                <a:latin typeface="Times New Roman" panose="02020603050405020304" pitchFamily="18" charset="0"/>
                <a:cs typeface="Times New Roman" panose="02020603050405020304" pitchFamily="18" charset="0"/>
              </a:rPr>
              <a:t>Data</a:t>
            </a:r>
            <a:r>
              <a:rPr lang="ru-RU" sz="3600" dirty="0">
                <a:latin typeface="Times New Roman" panose="02020603050405020304" pitchFamily="18" charset="0"/>
                <a:cs typeface="Times New Roman" panose="02020603050405020304" pitchFamily="18" charset="0"/>
              </a:rPr>
              <a:t> </a:t>
            </a:r>
            <a:r>
              <a:rPr lang="ru-RU" sz="3600" dirty="0" err="1">
                <a:latin typeface="Times New Roman" panose="02020603050405020304" pitchFamily="18" charset="0"/>
                <a:cs typeface="Times New Roman" panose="02020603050405020304" pitchFamily="18" charset="0"/>
              </a:rPr>
              <a:t>Science</a:t>
            </a:r>
            <a:r>
              <a:rPr lang="ru-RU" sz="3600" dirty="0">
                <a:latin typeface="Times New Roman" panose="02020603050405020304" pitchFamily="18" charset="0"/>
                <a:cs typeface="Times New Roman" panose="02020603050405020304" pitchFamily="18" charset="0"/>
              </a:rPr>
              <a:t>» </a:t>
            </a:r>
            <a:br>
              <a:rPr lang="ru-RU" sz="3600" dirty="0">
                <a:latin typeface="Times New Roman" panose="02020603050405020304" pitchFamily="18" charset="0"/>
                <a:cs typeface="Times New Roman" panose="02020603050405020304" pitchFamily="18" charset="0"/>
              </a:rPr>
            </a:br>
            <a:endParaRPr lang="ru-RU" sz="3600"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1154955" y="6193971"/>
            <a:ext cx="8825658" cy="468085"/>
          </a:xfrm>
        </p:spPr>
        <p:txBody>
          <a:bodyPr/>
          <a:lstStyle/>
          <a:p>
            <a:r>
              <a:rPr lang="ru-RU" dirty="0"/>
              <a:t>Цыганков Павел Игоревич</a:t>
            </a:r>
          </a:p>
          <a:p>
            <a:endParaRPr lang="ru-RU" dirty="0"/>
          </a:p>
        </p:txBody>
      </p:sp>
    </p:spTree>
    <p:extLst>
      <p:ext uri="{BB962C8B-B14F-4D97-AF65-F5344CB8AC3E}">
        <p14:creationId xmlns:p14="http://schemas.microsoft.com/office/powerpoint/2010/main" val="22703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5429" y="248960"/>
            <a:ext cx="3614057" cy="5912354"/>
          </a:xfrm>
        </p:spPr>
        <p:txBody>
          <a:bodyPr/>
          <a:lstStyle/>
          <a:p>
            <a:r>
              <a:rPr lang="ru-RU" sz="1600" dirty="0"/>
              <a:t/>
            </a:r>
            <a:br>
              <a:rPr lang="ru-RU" sz="1600" dirty="0"/>
            </a:br>
            <a:r>
              <a:rPr lang="ru-RU" sz="1600" dirty="0" smtClean="0"/>
              <a:t>По </a:t>
            </a:r>
            <a:r>
              <a:rPr lang="ru-RU" sz="1600" dirty="0"/>
              <a:t>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a:t>
            </a: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90799" y="248959"/>
            <a:ext cx="7093630" cy="6269778"/>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9" y="3635829"/>
            <a:ext cx="3792236" cy="2882908"/>
          </a:xfrm>
          <a:prstGeom prst="rect">
            <a:avLst/>
          </a:prstGeom>
        </p:spPr>
      </p:pic>
    </p:spTree>
    <p:extLst>
      <p:ext uri="{BB962C8B-B14F-4D97-AF65-F5344CB8AC3E}">
        <p14:creationId xmlns:p14="http://schemas.microsoft.com/office/powerpoint/2010/main" val="200926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0114" y="272143"/>
            <a:ext cx="10003971" cy="1393371"/>
          </a:xfrm>
        </p:spPr>
        <p:txBody>
          <a:bodyPr/>
          <a:lstStyle/>
          <a:p>
            <a:r>
              <a:rPr lang="ru-RU" sz="1600" dirty="0"/>
              <a:t>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a:t>
            </a:r>
            <a:r>
              <a:rPr lang="ru-RU" sz="1600" dirty="0" smtClean="0"/>
              <a:t>Из </a:t>
            </a:r>
            <a:r>
              <a:rPr lang="ru-RU" sz="1600" dirty="0"/>
              <a:t>графиков можно наблюдать выбросы, потому что некоторые точки располагаются далеко от общего </a:t>
            </a:r>
            <a:r>
              <a:rPr lang="ru-RU" sz="1600" dirty="0" smtClean="0"/>
              <a:t>облака. </a:t>
            </a:r>
            <a:r>
              <a:rPr lang="ru-RU" sz="1600" dirty="0"/>
              <a:t>Отсутствие линейной корреляции наверняка подтвердится при построении </a:t>
            </a:r>
            <a:r>
              <a:rPr lang="ru-RU" sz="1600" dirty="0" smtClean="0"/>
              <a:t>регрессии.</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39" y="2042217"/>
            <a:ext cx="4373669" cy="4195762"/>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2" y="2042217"/>
            <a:ext cx="4212771" cy="4206183"/>
          </a:xfrm>
          <a:prstGeom prst="rect">
            <a:avLst/>
          </a:prstGeom>
        </p:spPr>
      </p:pic>
    </p:spTree>
    <p:extLst>
      <p:ext uri="{BB962C8B-B14F-4D97-AF65-F5344CB8AC3E}">
        <p14:creationId xmlns:p14="http://schemas.microsoft.com/office/powerpoint/2010/main" val="202083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452717"/>
            <a:ext cx="2978832" cy="5784797"/>
          </a:xfrm>
        </p:spPr>
        <p:txBody>
          <a:bodyPr/>
          <a:lstStyle/>
          <a:p>
            <a:r>
              <a:rPr lang="ru-RU" sz="1600" dirty="0"/>
              <a:t>Визуализация корреляционной матрицы с помощью тепловой </a:t>
            </a:r>
            <a:r>
              <a:rPr lang="ru-RU" sz="1600" dirty="0" smtClean="0"/>
              <a:t>карты</a:t>
            </a:r>
            <a:r>
              <a:rPr lang="en-US" sz="1600" dirty="0"/>
              <a:t>.</a:t>
            </a:r>
            <a:r>
              <a:rPr lang="ru-RU" sz="1600" dirty="0"/>
              <a:t/>
            </a:r>
            <a:br>
              <a:rPr lang="ru-RU" sz="1600" dirty="0"/>
            </a:br>
            <a:r>
              <a:rPr lang="ru-RU" sz="1600" dirty="0"/>
              <a:t>Максимальная корреляция между Плотностью нашивки и углом нашивки и составляет 0.11, что говорит об отсутствии зависимости между этими данными. </a:t>
            </a:r>
            <a:br>
              <a:rPr lang="ru-RU" sz="1600" dirty="0"/>
            </a:br>
            <a:r>
              <a:rPr lang="ru-RU" sz="1600" dirty="0" smtClean="0"/>
              <a:t>Корреляция </a:t>
            </a:r>
            <a:r>
              <a:rPr lang="ru-RU" sz="1600" dirty="0"/>
              <a:t>между всеми параметрами очень близка к 0, что говорит об отсутствии корреляционных связей между переменными.</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943" y="452717"/>
            <a:ext cx="7329405" cy="6058796"/>
          </a:xfrm>
        </p:spPr>
      </p:pic>
    </p:spTree>
    <p:extLst>
      <p:ext uri="{BB962C8B-B14F-4D97-AF65-F5344CB8AC3E}">
        <p14:creationId xmlns:p14="http://schemas.microsoft.com/office/powerpoint/2010/main" val="159074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61257"/>
            <a:ext cx="9441234" cy="816429"/>
          </a:xfrm>
        </p:spPr>
        <p:txBody>
          <a:bodyPr/>
          <a:lstStyle/>
          <a:p>
            <a:r>
              <a:rPr lang="ru-RU" sz="1600" dirty="0"/>
              <a:t>Проведем предобработку </a:t>
            </a:r>
            <a:r>
              <a:rPr lang="ru-RU" sz="1600" dirty="0" smtClean="0"/>
              <a:t>данных</a:t>
            </a:r>
            <a:r>
              <a:rPr lang="en-US" sz="1600" dirty="0" smtClean="0"/>
              <a:t>. </a:t>
            </a:r>
            <a:r>
              <a:rPr lang="ru-RU" sz="1600" dirty="0"/>
              <a:t>Вспомним, что пропуски в данных отсутствуют. Значит, сразу приступаем к работе с </a:t>
            </a:r>
            <a:r>
              <a:rPr lang="ru-RU" sz="1600" dirty="0" smtClean="0"/>
              <a:t>выбросами</a:t>
            </a:r>
            <a:r>
              <a:rPr lang="en-US" sz="1600" dirty="0" smtClean="0"/>
              <a:t>. </a:t>
            </a:r>
            <a:r>
              <a:rPr lang="ru-RU" sz="1600" dirty="0" smtClean="0"/>
              <a:t>Для удаления выбросов существует 2 основных метода - метод 3-х сигм и </a:t>
            </a:r>
            <a:r>
              <a:rPr lang="ru-RU" sz="1600" dirty="0" err="1" smtClean="0"/>
              <a:t>межквартильных</a:t>
            </a:r>
            <a:r>
              <a:rPr lang="ru-RU" sz="1600" dirty="0" smtClean="0"/>
              <a:t> расстояний. Сравним эти 2 метода.</a:t>
            </a:r>
            <a:r>
              <a:rPr lang="en-US" sz="1600" dirty="0" smtClean="0"/>
              <a:t> </a:t>
            </a:r>
            <a:r>
              <a:rPr lang="ru-RU" sz="1600" dirty="0" smtClean="0"/>
              <a:t>Для достижения отсутствия выбросов используем методы многократно.</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97" y="1458686"/>
            <a:ext cx="5724334" cy="2647430"/>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209" y="2841672"/>
            <a:ext cx="2294036" cy="3290887"/>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131" y="1458686"/>
            <a:ext cx="5863503" cy="5072743"/>
          </a:xfrm>
          <a:prstGeom prst="rect">
            <a:avLst/>
          </a:prstGeom>
        </p:spPr>
      </p:pic>
    </p:spTree>
    <p:extLst>
      <p:ext uri="{BB962C8B-B14F-4D97-AF65-F5344CB8AC3E}">
        <p14:creationId xmlns:p14="http://schemas.microsoft.com/office/powerpoint/2010/main" val="327574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2" y="315686"/>
            <a:ext cx="10134598" cy="1567543"/>
          </a:xfrm>
        </p:spPr>
        <p:txBody>
          <a:bodyPr/>
          <a:lstStyle/>
          <a:p>
            <a:r>
              <a:rPr lang="ru-RU" sz="1800" dirty="0"/>
              <a:t>Предобработка данных</a:t>
            </a:r>
            <a:r>
              <a:rPr lang="ru-RU" sz="1600" dirty="0"/>
              <a:t>. </a:t>
            </a:r>
            <a:r>
              <a:rPr lang="en-US" sz="1600" dirty="0" smtClean="0"/>
              <a:t/>
            </a:r>
            <a:br>
              <a:rPr lang="en-US" sz="1600" dirty="0" smtClean="0"/>
            </a:br>
            <a:r>
              <a:rPr lang="ru-RU" sz="1600" dirty="0" smtClean="0"/>
              <a:t>Нормализуем данные</a:t>
            </a:r>
            <a:r>
              <a:rPr lang="en-US" sz="1600" dirty="0" smtClean="0"/>
              <a:t>. </a:t>
            </a:r>
            <a:r>
              <a:rPr lang="ru-RU" sz="1600" dirty="0" smtClean="0"/>
              <a:t>У </a:t>
            </a:r>
            <a:r>
              <a:rPr lang="ru-RU" sz="1600" dirty="0"/>
              <a:t>нас в основном количественные признаки, поэтому можно применить нормализацию (приведение в диапазон от 0 до 1) или стандартизацию (приведение к </a:t>
            </a:r>
            <a:r>
              <a:rPr lang="ru-RU" sz="1600" dirty="0" err="1"/>
              <a:t>матожиданию</a:t>
            </a:r>
            <a:r>
              <a:rPr lang="ru-RU" sz="1600" dirty="0"/>
              <a:t> 0, стандартному отклонению 1). Т.к. это в том числе учебная работа, то используем и нормализацию, и стандартизацию.</a:t>
            </a:r>
            <a:br>
              <a:rPr lang="ru-RU" sz="1600" dirty="0"/>
            </a:br>
            <a:r>
              <a:rPr lang="ru-RU" sz="1600" dirty="0"/>
              <a:t>Этап предобработки данных нужен нам и для введенных данных в будущем </a:t>
            </a:r>
            <a:r>
              <a:rPr lang="ru-RU" sz="1600" dirty="0" smtClean="0"/>
              <a:t>приложении</a:t>
            </a:r>
            <a:r>
              <a:rPr lang="en-US" sz="1600" dirty="0" smtClean="0"/>
              <a:t>.</a:t>
            </a:r>
            <a:r>
              <a:rPr lang="ru-RU" sz="1600" dirty="0"/>
              <a:t/>
            </a:r>
            <a:br>
              <a:rPr lang="ru-RU" sz="1600" dirty="0"/>
            </a:b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6" y="2628673"/>
            <a:ext cx="4712110" cy="3391127"/>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774" y="2628673"/>
            <a:ext cx="6428619" cy="3391127"/>
          </a:xfrm>
          <a:prstGeom prst="rect">
            <a:avLst/>
          </a:prstGeom>
        </p:spPr>
      </p:pic>
    </p:spTree>
    <p:extLst>
      <p:ext uri="{BB962C8B-B14F-4D97-AF65-F5344CB8AC3E}">
        <p14:creationId xmlns:p14="http://schemas.microsoft.com/office/powerpoint/2010/main" val="94349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4543" y="304800"/>
            <a:ext cx="8494176" cy="729343"/>
          </a:xfrm>
        </p:spPr>
        <p:txBody>
          <a:bodyPr/>
          <a:lstStyle/>
          <a:p>
            <a:r>
              <a:rPr lang="ru-RU" sz="1600" dirty="0"/>
              <a:t>Стандартизируем данные с помощью  </a:t>
            </a:r>
            <a:r>
              <a:rPr lang="en-US" sz="1600" dirty="0" err="1"/>
              <a:t>StandardScaler</a:t>
            </a:r>
            <a:r>
              <a:rPr lang="en-US" sz="1600" dirty="0"/>
              <a:t>(); </a:t>
            </a:r>
            <a:r>
              <a:rPr lang="ru-RU" sz="1600" dirty="0" smtClean="0"/>
              <a:t/>
            </a:r>
            <a:br>
              <a:rPr lang="ru-RU" sz="1600" dirty="0" smtClean="0"/>
            </a:br>
            <a:r>
              <a:rPr lang="ru-RU" sz="1600" dirty="0" smtClean="0"/>
              <a:t>Оценим результат, в том числе, на графиках</a:t>
            </a:r>
            <a:r>
              <a:rPr lang="en-US" sz="1800" dirty="0"/>
              <a:t/>
            </a:r>
            <a:br>
              <a:rPr lang="en-US" sz="1800" dirty="0"/>
            </a:br>
            <a:r>
              <a:rPr lang="ru-RU" sz="1800" dirty="0"/>
              <a:t/>
            </a:r>
            <a:br>
              <a:rPr lang="ru-RU" sz="1800" dirty="0"/>
            </a:br>
            <a:endParaRPr lang="ru-RU" sz="18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30" y="1034143"/>
            <a:ext cx="4250601" cy="214448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173" y="1017090"/>
            <a:ext cx="4250601" cy="2161539"/>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091" y="3536760"/>
            <a:ext cx="8585538" cy="3110330"/>
          </a:xfrm>
          <a:prstGeom prst="rect">
            <a:avLst/>
          </a:prstGeom>
        </p:spPr>
      </p:pic>
    </p:spTree>
    <p:extLst>
      <p:ext uri="{BB962C8B-B14F-4D97-AF65-F5344CB8AC3E}">
        <p14:creationId xmlns:p14="http://schemas.microsoft.com/office/powerpoint/2010/main" val="304424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2139124"/>
          </a:xfrm>
        </p:spPr>
        <p:txBody>
          <a:bodyPr/>
          <a:lstStyle/>
          <a:p>
            <a:r>
              <a:rPr lang="ru-RU" sz="1600" dirty="0" smtClean="0"/>
              <a:t>Разработка и обучение моделей для прогноза прочности при растяжении:</a:t>
            </a:r>
            <a:br>
              <a:rPr lang="ru-RU" sz="1600" dirty="0" smtClean="0"/>
            </a:br>
            <a:r>
              <a:rPr lang="ru-RU" sz="1600" dirty="0"/>
              <a:t>После всех подготовительных работ переходим к процессу создания, обучения моделей. Мы будем использовать в </a:t>
            </a:r>
            <a:r>
              <a:rPr lang="ru-RU" sz="1600" dirty="0" err="1"/>
              <a:t>Python</a:t>
            </a:r>
            <a:r>
              <a:rPr lang="ru-RU" sz="1600" dirty="0"/>
              <a:t> библиотеку </a:t>
            </a:r>
            <a:r>
              <a:rPr lang="ru-RU" sz="1600" dirty="0" err="1"/>
              <a:t>Scikit-Learn</a:t>
            </a:r>
            <a:r>
              <a:rPr lang="ru-RU" sz="1600" dirty="0"/>
              <a:t>.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a:t>
            </a:r>
            <a:r>
              <a:rPr lang="ru-RU" sz="1600" dirty="0" err="1"/>
              <a:t>mae</a:t>
            </a:r>
            <a:r>
              <a:rPr lang="ru-RU" sz="1600" dirty="0"/>
              <a:t>) в прогнозах. Для обучения используем 70 % данных, а для тестирования — 30 </a:t>
            </a:r>
            <a:r>
              <a:rPr lang="ru-RU" sz="1600" dirty="0" smtClean="0"/>
              <a:t>%.</a:t>
            </a:r>
            <a:r>
              <a:rPr lang="en-US" sz="1600" dirty="0" smtClean="0"/>
              <a:t> </a:t>
            </a:r>
            <a:r>
              <a:rPr lang="ru-RU" sz="1600" dirty="0" smtClean="0"/>
              <a:t>Первый прогноз построим методом опорных векторов.</a:t>
            </a: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591842"/>
            <a:ext cx="4877397" cy="2739459"/>
          </a:xfr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885" y="2591842"/>
            <a:ext cx="5682343" cy="3565730"/>
          </a:xfrm>
          <a:prstGeom prst="rect">
            <a:avLst/>
          </a:prstGeom>
        </p:spPr>
      </p:pic>
    </p:spTree>
    <p:extLst>
      <p:ext uri="{BB962C8B-B14F-4D97-AF65-F5344CB8AC3E}">
        <p14:creationId xmlns:p14="http://schemas.microsoft.com/office/powerpoint/2010/main" val="338970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206830"/>
            <a:ext cx="9662659" cy="1752600"/>
          </a:xfrm>
        </p:spPr>
        <p:txBody>
          <a:bodyPr/>
          <a:lstStyle/>
          <a:p>
            <a:r>
              <a:rPr lang="ru-RU" sz="1600" dirty="0" smtClean="0"/>
              <a:t>Второй метод – линейной регрессии. Третий – К ближайших соседей. Далее находим </a:t>
            </a:r>
            <a:r>
              <a:rPr lang="ru-RU" sz="1600" dirty="0" err="1" smtClean="0"/>
              <a:t>гиперпараметры</a:t>
            </a:r>
            <a:r>
              <a:rPr lang="ru-RU" sz="1600" dirty="0" smtClean="0"/>
              <a:t> </a:t>
            </a:r>
            <a:r>
              <a:rPr lang="ru-RU" sz="1600" dirty="0"/>
              <a:t>методом </a:t>
            </a:r>
            <a:r>
              <a:rPr lang="ru-RU" sz="1600" dirty="0" err="1"/>
              <a:t>GridSearchCV</a:t>
            </a:r>
            <a:r>
              <a:rPr lang="ru-RU" sz="1600" dirty="0"/>
              <a:t> с перекрёстной проверкой с </a:t>
            </a:r>
            <a:r>
              <a:rPr lang="ru-RU" sz="1600" dirty="0" smtClean="0"/>
              <a:t>количеством блоков 10. Выводим </a:t>
            </a:r>
            <a:r>
              <a:rPr lang="ru-RU" sz="1600" dirty="0" err="1" smtClean="0"/>
              <a:t>гиперпараметры</a:t>
            </a:r>
            <a:r>
              <a:rPr lang="ru-RU" sz="1600" dirty="0" smtClean="0"/>
              <a:t> для оптимальной модели, подставляем </a:t>
            </a:r>
            <a:r>
              <a:rPr lang="ru-RU" sz="1600" dirty="0" err="1" smtClean="0"/>
              <a:t>оптимальныне</a:t>
            </a:r>
            <a:r>
              <a:rPr lang="ru-RU" sz="1600" dirty="0" smtClean="0"/>
              <a:t> </a:t>
            </a:r>
            <a:r>
              <a:rPr lang="ru-RU" sz="1600" dirty="0" err="1" smtClean="0"/>
              <a:t>гиперпараметры</a:t>
            </a:r>
            <a:r>
              <a:rPr lang="ru-RU" sz="1600" dirty="0" smtClean="0"/>
              <a:t> в модель К ближайших соседей, обучаем модель. Сравниваем результаты предсказания моделей по метрикам </a:t>
            </a:r>
            <a:r>
              <a:rPr lang="en-US" sz="1600" dirty="0" smtClean="0"/>
              <a:t>MAE, MSE.</a:t>
            </a:r>
            <a:br>
              <a:rPr lang="en-US" sz="1600" dirty="0" smtClean="0"/>
            </a:br>
            <a:r>
              <a:rPr lang="ru-RU" sz="1600" dirty="0" smtClean="0"/>
              <a:t>Аналогично делаем с Модулем упругости при растяжении.</a:t>
            </a:r>
            <a:r>
              <a:rPr lang="ru-RU" sz="1600" dirty="0"/>
              <a:t/>
            </a:r>
            <a:br>
              <a:rPr lang="ru-RU" sz="1600" dirty="0"/>
            </a:br>
            <a:r>
              <a:rPr lang="ru-RU" sz="1600" dirty="0"/>
              <a:t/>
            </a:r>
            <a:br>
              <a:rPr lang="ru-RU" sz="1600" dirty="0"/>
            </a:br>
            <a:r>
              <a:rPr lang="ru-RU" sz="1600" dirty="0"/>
              <a:t/>
            </a:r>
            <a:br>
              <a:rPr lang="ru-RU" sz="1600" dirty="0"/>
            </a:br>
            <a:endParaRPr lang="ru-RU" sz="1600"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798" y="4954301"/>
            <a:ext cx="2895600" cy="1543050"/>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04" y="1796143"/>
            <a:ext cx="5130688" cy="3717193"/>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 y="1796143"/>
            <a:ext cx="4600803" cy="2886644"/>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653" y="4954301"/>
            <a:ext cx="2990850" cy="1543050"/>
          </a:xfrm>
          <a:prstGeom prst="rect">
            <a:avLst/>
          </a:prstGeom>
        </p:spPr>
      </p:pic>
    </p:spTree>
    <p:extLst>
      <p:ext uri="{BB962C8B-B14F-4D97-AF65-F5344CB8AC3E}">
        <p14:creationId xmlns:p14="http://schemas.microsoft.com/office/powerpoint/2010/main" val="295640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4170" y="283030"/>
            <a:ext cx="10787743" cy="2057400"/>
          </a:xfrm>
        </p:spPr>
        <p:txBody>
          <a:bodyPr/>
          <a:lstStyle/>
          <a:p>
            <a:r>
              <a:rPr lang="ru-RU" sz="1600" b="1" dirty="0"/>
              <a:t>Написать нейронную сеть, которая будет рекомендовать  </a:t>
            </a:r>
            <a:r>
              <a:rPr lang="ru-RU" sz="1600" dirty="0"/>
              <a:t/>
            </a:r>
            <a:br>
              <a:rPr lang="ru-RU" sz="1600" dirty="0"/>
            </a:br>
            <a:r>
              <a:rPr lang="ru-RU" sz="1600" b="1" dirty="0"/>
              <a:t>соотношение «матрица – наполнитель». </a:t>
            </a:r>
            <a:r>
              <a:rPr lang="ru-RU" sz="1600" dirty="0"/>
              <a:t>Обучение нейронной сети — это такой </a:t>
            </a:r>
            <a:r>
              <a:rPr lang="ru-RU" sz="1600" dirty="0"/>
              <a:t>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a:t>
            </a:r>
            <a:r>
              <a:rPr lang="ru-RU" sz="1600" dirty="0" err="1"/>
              <a:t>keras.Sequential</a:t>
            </a:r>
            <a:r>
              <a:rPr lang="ru-RU" sz="1600" dirty="0"/>
              <a:t>. </a:t>
            </a:r>
            <a:r>
              <a:rPr lang="ru-RU" sz="1600" dirty="0" smtClean="0"/>
              <a:t>Определим </a:t>
            </a:r>
            <a:r>
              <a:rPr lang="ru-RU" sz="1600" dirty="0"/>
              <a:t>оптимальные параметры, посмотрим на результаты. </a:t>
            </a:r>
            <a:r>
              <a:rPr lang="ru-RU" sz="1600" dirty="0"/>
              <a:t>С помощью </a:t>
            </a:r>
            <a:r>
              <a:rPr lang="ru-RU" sz="1600" dirty="0" err="1"/>
              <a:t>KerasClassifier</a:t>
            </a:r>
            <a:r>
              <a:rPr lang="ru-RU" sz="1600" dirty="0"/>
              <a:t> выйдем на наилучшие параметры для нашей нейронной сети и построим окончательную </a:t>
            </a:r>
            <a:r>
              <a:rPr lang="ru-RU" sz="1600" dirty="0" err="1"/>
              <a:t>нейросеть</a:t>
            </a:r>
            <a:r>
              <a:rPr lang="ru-RU" sz="1600" dirty="0"/>
              <a:t>.  </a:t>
            </a:r>
            <a:br>
              <a:rPr lang="ru-RU" sz="1600" dirty="0"/>
            </a:br>
            <a:r>
              <a:rPr lang="ru-RU" sz="1600" dirty="0"/>
              <a:t>Обучим и оценим модель, посмотрим на потери, зададим функцию для визуализации факт/прогноз для результатов моделей.  </a:t>
            </a:r>
            <a:r>
              <a:rPr lang="ru-RU" sz="1600" dirty="0"/>
              <a:t/>
            </a:r>
            <a:br>
              <a:rPr lang="ru-RU" sz="1600" dirty="0"/>
            </a:br>
            <a:r>
              <a:rPr lang="ru-RU" sz="1600" dirty="0"/>
              <a:t/>
            </a:r>
            <a:br>
              <a:rPr lang="ru-RU" sz="1600" dirty="0"/>
            </a:br>
            <a:r>
              <a:rPr lang="ru-RU" sz="1600" dirty="0" smtClean="0"/>
              <a:t> </a:t>
            </a:r>
            <a:r>
              <a:rPr lang="ru-RU" sz="1600" dirty="0"/>
              <a:t/>
            </a:r>
            <a:br>
              <a:rPr lang="ru-RU" sz="1600" dirty="0"/>
            </a:br>
            <a:r>
              <a:rPr lang="ru-RU" sz="1600" dirty="0"/>
              <a:t/>
            </a:r>
            <a:br>
              <a:rPr lang="ru-RU" sz="1600" dirty="0"/>
            </a:b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6923" y="2340430"/>
            <a:ext cx="6039622" cy="2424422"/>
          </a:xfrm>
        </p:spPr>
      </p:pic>
      <p:pic>
        <p:nvPicPr>
          <p:cNvPr id="6" name="Рисунок 5"/>
          <p:cNvPicPr>
            <a:picLocks noChangeAspect="1"/>
          </p:cNvPicPr>
          <p:nvPr/>
        </p:nvPicPr>
        <p:blipFill>
          <a:blip r:embed="rId3"/>
          <a:stretch>
            <a:fillRect/>
          </a:stretch>
        </p:blipFill>
        <p:spPr>
          <a:xfrm>
            <a:off x="174170" y="2340430"/>
            <a:ext cx="5405666" cy="2424422"/>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798" y="4764852"/>
            <a:ext cx="8240485" cy="1810119"/>
          </a:xfrm>
          <a:prstGeom prst="rect">
            <a:avLst/>
          </a:prstGeom>
        </p:spPr>
      </p:pic>
    </p:spTree>
    <p:extLst>
      <p:ext uri="{BB962C8B-B14F-4D97-AF65-F5344CB8AC3E}">
        <p14:creationId xmlns:p14="http://schemas.microsoft.com/office/powerpoint/2010/main" val="299717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1257" y="206829"/>
            <a:ext cx="10058400" cy="1023257"/>
          </a:xfrm>
        </p:spPr>
        <p:txBody>
          <a:bodyPr/>
          <a:lstStyle/>
          <a:p>
            <a:r>
              <a:rPr lang="ru-RU" sz="1600" dirty="0" smtClean="0"/>
              <a:t>Построение второй модели </a:t>
            </a:r>
            <a:r>
              <a:rPr lang="ru-RU" sz="1600" dirty="0" err="1" smtClean="0"/>
              <a:t>нейросети</a:t>
            </a:r>
            <a:r>
              <a:rPr lang="ru-RU" sz="1600" dirty="0" smtClean="0"/>
              <a:t>: </a:t>
            </a:r>
            <a:r>
              <a:rPr lang="ru-RU" sz="1600" dirty="0"/>
              <a:t>Сформируем входы и выход для </a:t>
            </a:r>
            <a:r>
              <a:rPr lang="ru-RU" sz="1600" dirty="0" smtClean="0"/>
              <a:t>модели, разобьем на обучающую и тестовую выборки, </a:t>
            </a:r>
            <a:r>
              <a:rPr lang="ru-RU" sz="1600" dirty="0" err="1" smtClean="0"/>
              <a:t>нормаизуем</a:t>
            </a:r>
            <a:r>
              <a:rPr lang="ru-RU" sz="1600" dirty="0" smtClean="0"/>
              <a:t>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a:t>
            </a:r>
            <a:r>
              <a:rPr lang="ru-RU" dirty="0"/>
              <a:t/>
            </a:r>
            <a:br>
              <a:rPr lang="ru-RU" dirty="0"/>
            </a:br>
            <a:endParaRPr lang="ru-RU" sz="1600"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57" y="1308662"/>
            <a:ext cx="7191096" cy="2065910"/>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436706"/>
            <a:ext cx="5555798" cy="189099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1" y="3436707"/>
            <a:ext cx="5769428" cy="1893306"/>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7" y="5491397"/>
            <a:ext cx="7429500" cy="1057275"/>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799" y="1059844"/>
            <a:ext cx="2307771" cy="2339824"/>
          </a:xfrm>
          <a:prstGeom prst="rect">
            <a:avLst/>
          </a:prstGeom>
        </p:spPr>
      </p:pic>
    </p:spTree>
    <p:extLst>
      <p:ext uri="{BB962C8B-B14F-4D97-AF65-F5344CB8AC3E}">
        <p14:creationId xmlns:p14="http://schemas.microsoft.com/office/powerpoint/2010/main" val="288411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03196"/>
          </a:xfrm>
        </p:spPr>
        <p:txBody>
          <a:bodyPr/>
          <a:lstStyle/>
          <a:p>
            <a:r>
              <a:rPr lang="ru-RU" sz="3200" dirty="0" smtClean="0"/>
              <a:t>Начало работы</a:t>
            </a:r>
            <a:br>
              <a:rPr lang="ru-RU" sz="3200" dirty="0" smtClean="0"/>
            </a:br>
            <a:endParaRPr lang="ru-RU" sz="3200" dirty="0"/>
          </a:p>
        </p:txBody>
      </p:sp>
      <p:sp>
        <p:nvSpPr>
          <p:cNvPr id="3" name="Объект 2"/>
          <p:cNvSpPr>
            <a:spLocks noGrp="1"/>
          </p:cNvSpPr>
          <p:nvPr>
            <p:ph idx="1"/>
          </p:nvPr>
        </p:nvSpPr>
        <p:spPr>
          <a:xfrm>
            <a:off x="555172" y="1055914"/>
            <a:ext cx="10624458" cy="998085"/>
          </a:xfrm>
        </p:spPr>
        <p:txBody>
          <a:bodyPr>
            <a:normAutofit fontScale="92500" lnSpcReduction="10000"/>
          </a:bodyPr>
          <a:lstStyle/>
          <a:p>
            <a:r>
              <a:rPr lang="ru-RU" dirty="0" smtClean="0"/>
              <a:t>Постановка задачи:</a:t>
            </a:r>
          </a:p>
          <a:p>
            <a:r>
              <a:rPr lang="ru-RU" sz="1900" dirty="0"/>
              <a:t>Для исследовательской работы были даны 2 файла: </a:t>
            </a:r>
            <a:r>
              <a:rPr lang="ru-RU" sz="1900" dirty="0" smtClean="0"/>
              <a:t>с </a:t>
            </a:r>
            <a:r>
              <a:rPr lang="ru-RU" sz="1900" dirty="0"/>
              <a:t>данными о параметрах </a:t>
            </a:r>
            <a:r>
              <a:rPr lang="ru-RU" sz="1900" dirty="0" smtClean="0"/>
              <a:t>базальтопластика и </a:t>
            </a:r>
            <a:r>
              <a:rPr lang="ru-RU" sz="1900" dirty="0"/>
              <a:t>д</a:t>
            </a:r>
            <a:r>
              <a:rPr lang="ru-RU" sz="1900" dirty="0" smtClean="0"/>
              <a:t>анными нашивок углепластика.</a:t>
            </a:r>
          </a:p>
          <a:p>
            <a:endParaRPr lang="ru-RU" sz="1400" dirty="0"/>
          </a:p>
          <a:p>
            <a:endParaRPr lang="ru-RU" sz="1900" dirty="0" smtClean="0"/>
          </a:p>
          <a:p>
            <a:endParaRPr lang="ru-RU" sz="1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14" y="2053998"/>
            <a:ext cx="10820400" cy="4596492"/>
          </a:xfrm>
          <a:prstGeom prst="rect">
            <a:avLst/>
          </a:prstGeom>
        </p:spPr>
      </p:pic>
      <p:sp>
        <p:nvSpPr>
          <p:cNvPr id="6" name="Прямоугольник 5"/>
          <p:cNvSpPr/>
          <p:nvPr/>
        </p:nvSpPr>
        <p:spPr>
          <a:xfrm>
            <a:off x="3048000" y="2136339"/>
            <a:ext cx="6096000" cy="2585323"/>
          </a:xfrm>
          <a:prstGeom prst="rect">
            <a:avLst/>
          </a:prstGeom>
        </p:spPr>
        <p:txBody>
          <a:bodyPr>
            <a:spAutoFit/>
          </a:bodyPr>
          <a:lstStyle/>
          <a:p>
            <a:r>
              <a:rPr lang="ru-RU" dirty="0"/>
              <a:t>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 </a:t>
            </a:r>
          </a:p>
        </p:txBody>
      </p:sp>
    </p:spTree>
    <p:extLst>
      <p:ext uri="{BB962C8B-B14F-4D97-AF65-F5344CB8AC3E}">
        <p14:creationId xmlns:p14="http://schemas.microsoft.com/office/powerpoint/2010/main" val="656784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404723" cy="2236053"/>
          </a:xfrm>
        </p:spPr>
        <p:txBody>
          <a:bodyPr/>
          <a:lstStyle/>
          <a:p>
            <a:r>
              <a:rPr lang="ru-RU" sz="1600" dirty="0" smtClean="0"/>
              <a:t>Приложение: </a:t>
            </a:r>
            <a:br>
              <a:rPr lang="ru-RU" sz="1600" dirty="0" smtClean="0"/>
            </a:br>
            <a:r>
              <a:rPr lang="ru-RU" sz="1600" dirty="0" smtClean="0"/>
              <a:t>сохранив модель, используем ее для предсказания значения параметра «матрица – наполнитель». </a:t>
            </a:r>
            <a:r>
              <a:rPr lang="ru-RU" sz="1600" dirty="0"/>
              <a:t>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t>
            </a:r>
            <a:r>
              <a:rPr lang="en-US" sz="1600" dirty="0"/>
              <a:t>Apache </a:t>
            </a:r>
            <a:r>
              <a:rPr lang="ru-RU" sz="1600" dirty="0"/>
              <a:t>(я так понял, она не дает открыть </a:t>
            </a:r>
            <a:r>
              <a:rPr lang="ru-RU" sz="1600" dirty="0" err="1"/>
              <a:t>локал</a:t>
            </a:r>
            <a:r>
              <a:rPr lang="ru-RU" sz="1600" dirty="0"/>
              <a:t>-хост), что не позволяет открыть адрес </a:t>
            </a:r>
            <a:r>
              <a:rPr lang="ru-RU" sz="1600" u="sng" dirty="0">
                <a:hlinkClick r:id="rId2"/>
              </a:rPr>
              <a:t>http://127.0.0.1:5000/</a:t>
            </a:r>
            <a:r>
              <a:rPr lang="ru-RU" sz="1600" dirty="0"/>
              <a:t>, устанавливаемый </a:t>
            </a:r>
            <a:r>
              <a:rPr lang="en-US" sz="1600" dirty="0"/>
              <a:t>Flask </a:t>
            </a:r>
            <a:r>
              <a:rPr lang="ru-RU" sz="1600" dirty="0"/>
              <a:t>по умолчанию для работы приложения. </a:t>
            </a:r>
            <a:br>
              <a:rPr lang="ru-RU" sz="1600" dirty="0"/>
            </a:br>
            <a:r>
              <a:rPr lang="ru-RU" sz="1600" dirty="0" smtClean="0"/>
              <a:t/>
            </a:r>
            <a:br>
              <a:rPr lang="ru-RU" sz="1600" dirty="0" smtClean="0"/>
            </a:br>
            <a:endParaRPr lang="ru-RU" sz="1600" dirty="0"/>
          </a:p>
        </p:txBody>
      </p:sp>
      <p:pic>
        <p:nvPicPr>
          <p:cNvPr id="4" name="Объект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6111" y="2688770"/>
            <a:ext cx="4203324" cy="3113087"/>
          </a:xfrm>
          <a:prstGeom prst="rect">
            <a:avLst/>
          </a:prstGeom>
        </p:spPr>
      </p:pic>
      <p:sp>
        <p:nvSpPr>
          <p:cNvPr id="5" name="TextBox 4"/>
          <p:cNvSpPr txBox="1"/>
          <p:nvPr/>
        </p:nvSpPr>
        <p:spPr>
          <a:xfrm>
            <a:off x="5225143" y="2503712"/>
            <a:ext cx="5562600" cy="3970318"/>
          </a:xfrm>
          <a:prstGeom prst="rect">
            <a:avLst/>
          </a:prstGeom>
          <a:noFill/>
        </p:spPr>
        <p:txBody>
          <a:bodyPr wrap="square" rtlCol="0">
            <a:spAutoFit/>
          </a:bodyPr>
          <a:lstStyle/>
          <a:p>
            <a:r>
              <a:rPr lang="ru-RU" dirty="0" err="1"/>
              <a:t>Репозиторий</a:t>
            </a:r>
            <a:r>
              <a:rPr lang="ru-RU" dirty="0"/>
              <a:t> был создан на github.com по адресу:  </a:t>
            </a:r>
          </a:p>
          <a:p>
            <a:r>
              <a:rPr lang="ru-RU" u="sng" dirty="0">
                <a:hlinkClick r:id="rId4"/>
              </a:rPr>
              <a:t>https://</a:t>
            </a:r>
            <a:r>
              <a:rPr lang="ru-RU" u="sng" dirty="0" smtClean="0">
                <a:hlinkClick r:id="rId4"/>
              </a:rPr>
              <a:t>github.com/Pavel-Tsygankov/VKR</a:t>
            </a:r>
            <a:r>
              <a:rPr lang="ru-RU" dirty="0"/>
              <a:t> Распределение полученных данных в объединённом </a:t>
            </a:r>
            <a:r>
              <a:rPr lang="ru-RU" dirty="0" err="1"/>
              <a:t>датасете</a:t>
            </a:r>
            <a:r>
              <a:rPr lang="ru-RU" dirty="0"/>
              <a:t> близко к нормальному, но коэффициенты корреляции между парами признаков стремятся к нулю. Использованные при разработке моделей подходы не позволили получить сколько-нибудь достоверных прогнозов</a:t>
            </a:r>
            <a:r>
              <a:rPr lang="ru-RU" dirty="0" smtClean="0"/>
              <a:t>. </a:t>
            </a:r>
            <a:r>
              <a:rPr lang="ru-RU" dirty="0"/>
              <a:t>Был сделан вывод, что невозможно определить из свойств материалов соотношение «матрица – наполнитель». </a:t>
            </a:r>
          </a:p>
          <a:p>
            <a:r>
              <a:rPr lang="ru-RU" dirty="0"/>
              <a:t> </a:t>
            </a:r>
          </a:p>
        </p:txBody>
      </p:sp>
    </p:spTree>
    <p:extLst>
      <p:ext uri="{BB962C8B-B14F-4D97-AF65-F5344CB8AC3E}">
        <p14:creationId xmlns:p14="http://schemas.microsoft.com/office/powerpoint/2010/main" val="93224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315687"/>
            <a:ext cx="9404723" cy="1317170"/>
          </a:xfrm>
        </p:spPr>
        <p:txBody>
          <a:bodyPr/>
          <a:lstStyle/>
          <a:p>
            <a:r>
              <a:rPr lang="ru-RU" sz="1600" dirty="0"/>
              <a:t>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115" y="1800213"/>
            <a:ext cx="10722428" cy="4829188"/>
          </a:xfrm>
        </p:spPr>
      </p:pic>
    </p:spTree>
    <p:extLst>
      <p:ext uri="{BB962C8B-B14F-4D97-AF65-F5344CB8AC3E}">
        <p14:creationId xmlns:p14="http://schemas.microsoft.com/office/powerpoint/2010/main" val="78776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12053"/>
          </a:xfrm>
        </p:spPr>
        <p:txBody>
          <a:bodyPr/>
          <a:lstStyle/>
          <a:p>
            <a:r>
              <a:rPr lang="ru-RU" sz="1600" b="1" dirty="0" smtClean="0"/>
              <a:t>Разведочный анализ данных: </a:t>
            </a:r>
            <a:r>
              <a:rPr lang="ru-RU" sz="1600" dirty="0"/>
              <a:t>п</a:t>
            </a:r>
            <a:r>
              <a:rPr lang="ru-RU" sz="1600" dirty="0" smtClean="0"/>
              <a:t>осмотрим </a:t>
            </a:r>
            <a:r>
              <a:rPr lang="ru-RU" sz="1600" dirty="0"/>
              <a:t>на начальные и конечные </a:t>
            </a:r>
            <a:r>
              <a:rPr lang="ru-RU" sz="1600" dirty="0" smtClean="0"/>
              <a:t>нашего датасета, </a:t>
            </a:r>
            <a:br>
              <a:rPr lang="ru-RU" sz="1600" dirty="0" smtClean="0"/>
            </a:br>
            <a:r>
              <a:rPr lang="ru-RU" sz="1600" dirty="0"/>
              <a:t>п</a:t>
            </a:r>
            <a:r>
              <a:rPr lang="ru-RU" sz="1600" dirty="0" smtClean="0"/>
              <a:t>роверим </a:t>
            </a:r>
            <a:r>
              <a:rPr lang="ru-RU" sz="1600" dirty="0"/>
              <a:t>типы данных в каждом </a:t>
            </a:r>
            <a:r>
              <a:rPr lang="ru-RU" sz="1600" dirty="0" smtClean="0"/>
              <a:t>столбце, поищем пропуски и уникальные значения.</a:t>
            </a:r>
            <a:br>
              <a:rPr lang="ru-RU" sz="1600" dirty="0" smtClean="0"/>
            </a:br>
            <a:r>
              <a:rPr lang="ru-RU" sz="1600" dirty="0"/>
              <a:t/>
            </a:r>
            <a:br>
              <a:rPr lang="ru-RU" sz="1600" dirty="0"/>
            </a:br>
            <a:r>
              <a:rPr lang="ru-RU" sz="1600" dirty="0"/>
              <a:t/>
            </a:r>
            <a:br>
              <a:rPr lang="ru-RU" sz="1600" dirty="0"/>
            </a:br>
            <a:endParaRPr lang="ru-RU" sz="1600" b="1" dirty="0"/>
          </a:p>
        </p:txBody>
      </p:sp>
      <p:pic>
        <p:nvPicPr>
          <p:cNvPr id="5" name="Объект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3198" y="1259706"/>
            <a:ext cx="5068887" cy="2483846"/>
          </a:xfrm>
        </p:spPr>
      </p:pic>
      <p:pic>
        <p:nvPicPr>
          <p:cNvPr id="6" name="Объект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86940" y="1256178"/>
            <a:ext cx="5068887" cy="2581025"/>
          </a:xfrm>
        </p:spPr>
      </p:pic>
      <p:graphicFrame>
        <p:nvGraphicFramePr>
          <p:cNvPr id="7" name="Объект 6"/>
          <p:cNvGraphicFramePr>
            <a:graphicFrameLocks noChangeAspect="1"/>
          </p:cNvGraphicFramePr>
          <p:nvPr>
            <p:extLst>
              <p:ext uri="{D42A27DB-BD31-4B8C-83A1-F6EECF244321}">
                <p14:modId xmlns:p14="http://schemas.microsoft.com/office/powerpoint/2010/main" val="1204473672"/>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032" name="Точечный рисунок" r:id="rId5" imgW="0" imgH="0" progId="Paint.Picture">
                  <p:embed/>
                </p:oleObj>
              </mc:Choice>
              <mc:Fallback>
                <p:oleObj name="Точечный рисунок" r:id="rId5" imgW="0" imgH="0" progId="Paint.Picture">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452" y="3526971"/>
            <a:ext cx="6279439" cy="3063141"/>
          </a:xfrm>
          <a:prstGeom prst="rect">
            <a:avLst/>
          </a:prstGeom>
        </p:spPr>
      </p:pic>
    </p:spTree>
    <p:extLst>
      <p:ext uri="{BB962C8B-B14F-4D97-AF65-F5344CB8AC3E}">
        <p14:creationId xmlns:p14="http://schemas.microsoft.com/office/powerpoint/2010/main" val="310305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1603374"/>
          </a:xfrm>
        </p:spPr>
        <p:txBody>
          <a:bodyPr/>
          <a:lstStyle/>
          <a:p>
            <a:r>
              <a:rPr lang="ru-RU" sz="1600" dirty="0"/>
              <a:t>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a:t>
            </a:r>
            <a:r>
              <a:rPr lang="ru-RU" sz="1600" dirty="0" smtClean="0"/>
              <a:t>данных. </a:t>
            </a:r>
            <a:r>
              <a:rPr lang="ru-RU" sz="1600" dirty="0"/>
              <a:t>Описательная статистика содержит по каждому столбцу (по каждой переменной): </a:t>
            </a:r>
            <a:r>
              <a:rPr lang="ru-RU" sz="1600" dirty="0" err="1"/>
              <a:t>count</a:t>
            </a:r>
            <a:r>
              <a:rPr lang="ru-RU" sz="1600" dirty="0"/>
              <a:t> - количество </a:t>
            </a:r>
            <a:r>
              <a:rPr lang="ru-RU" sz="1600" dirty="0" smtClean="0"/>
              <a:t>значений, </a:t>
            </a:r>
            <a:r>
              <a:rPr lang="ru-RU" sz="1600" dirty="0" err="1"/>
              <a:t>mean</a:t>
            </a:r>
            <a:r>
              <a:rPr lang="ru-RU" sz="1600" dirty="0"/>
              <a:t> - среднее </a:t>
            </a:r>
            <a:r>
              <a:rPr lang="ru-RU" sz="1600" dirty="0" smtClean="0"/>
              <a:t>значение, </a:t>
            </a:r>
            <a:r>
              <a:rPr lang="ru-RU" sz="1600" dirty="0" err="1"/>
              <a:t>std</a:t>
            </a:r>
            <a:r>
              <a:rPr lang="ru-RU" sz="1600" dirty="0"/>
              <a:t> - стандартное </a:t>
            </a:r>
            <a:r>
              <a:rPr lang="ru-RU" sz="1600" dirty="0" smtClean="0"/>
              <a:t>отклонение, </a:t>
            </a:r>
            <a:r>
              <a:rPr lang="ru-RU" sz="1600" dirty="0" err="1"/>
              <a:t>min</a:t>
            </a:r>
            <a:r>
              <a:rPr lang="ru-RU" sz="1600" dirty="0"/>
              <a:t> - минимум 25% - верхнее значение первого </a:t>
            </a:r>
            <a:r>
              <a:rPr lang="ru-RU" sz="1600" dirty="0" smtClean="0"/>
              <a:t>квартиля, </a:t>
            </a:r>
            <a:r>
              <a:rPr lang="ru-RU" sz="1600" dirty="0"/>
              <a:t>50% - </a:t>
            </a:r>
            <a:r>
              <a:rPr lang="ru-RU" sz="1600" dirty="0" smtClean="0"/>
              <a:t>медиана, </a:t>
            </a:r>
            <a:r>
              <a:rPr lang="ru-RU" sz="1600" dirty="0"/>
              <a:t>75% - верхнее значение третьего </a:t>
            </a:r>
            <a:r>
              <a:rPr lang="ru-RU" sz="1600" dirty="0" smtClean="0"/>
              <a:t>квартиля, </a:t>
            </a:r>
            <a:r>
              <a:rPr lang="ru-RU" sz="1600" dirty="0" err="1"/>
              <a:t>max</a:t>
            </a:r>
            <a:r>
              <a:rPr lang="ru-RU" sz="1600" dirty="0"/>
              <a:t> - максимум</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056092"/>
            <a:ext cx="10409874" cy="4589414"/>
          </a:xfrm>
        </p:spPr>
      </p:pic>
    </p:spTree>
    <p:extLst>
      <p:ext uri="{BB962C8B-B14F-4D97-AF65-F5344CB8AC3E}">
        <p14:creationId xmlns:p14="http://schemas.microsoft.com/office/powerpoint/2010/main" val="120373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22939"/>
          </a:xfrm>
        </p:spPr>
        <p:txBody>
          <a:bodyPr/>
          <a:lstStyle/>
          <a:p>
            <a:r>
              <a:rPr lang="ru-RU" sz="1600" dirty="0"/>
              <a:t>Проверим </a:t>
            </a:r>
            <a:r>
              <a:rPr lang="ru-RU" sz="1600" dirty="0" err="1"/>
              <a:t>датасет</a:t>
            </a:r>
            <a:r>
              <a:rPr lang="ru-RU" sz="1600" dirty="0"/>
              <a:t> на пропущенные  и </a:t>
            </a:r>
            <a:r>
              <a:rPr lang="en-US" sz="1600" dirty="0" smtClean="0"/>
              <a:t> </a:t>
            </a:r>
            <a:r>
              <a:rPr lang="ru-RU" sz="1600" dirty="0" smtClean="0"/>
              <a:t>продублированные данные, для наглядности построим «тепловую карту» распределения пропусков.</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6032" y="1861458"/>
            <a:ext cx="6763031" cy="4369038"/>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86986" y="1719944"/>
            <a:ext cx="3847731" cy="4779074"/>
          </a:xfrm>
        </p:spPr>
      </p:pic>
    </p:spTree>
    <p:extLst>
      <p:ext uri="{BB962C8B-B14F-4D97-AF65-F5344CB8AC3E}">
        <p14:creationId xmlns:p14="http://schemas.microsoft.com/office/powerpoint/2010/main" val="384061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239486"/>
            <a:ext cx="9404722" cy="1121228"/>
          </a:xfrm>
        </p:spPr>
        <p:txBody>
          <a:bodyPr/>
          <a:lstStyle/>
          <a:p>
            <a:pPr algn="just"/>
            <a:r>
              <a:rPr lang="ru-RU" sz="1600" dirty="0"/>
              <a:t>Определим наличие попарной корреляции </a:t>
            </a:r>
            <a:r>
              <a:rPr lang="ru-RU" sz="1600" dirty="0" smtClean="0"/>
              <a:t>столбцов. Вычисляем </a:t>
            </a:r>
            <a:r>
              <a:rPr lang="ru-RU" sz="1600" dirty="0"/>
              <a:t>коэффициенты ранговой корреляции </a:t>
            </a:r>
            <a:r>
              <a:rPr lang="ru-RU" sz="1600" dirty="0" err="1" smtClean="0"/>
              <a:t>Кендалла</a:t>
            </a:r>
            <a:r>
              <a:rPr lang="ru-RU" sz="1600" dirty="0" smtClean="0"/>
              <a:t>, Пирсона, </a:t>
            </a:r>
            <a:r>
              <a:rPr lang="ru-RU" sz="1600" dirty="0" err="1" smtClean="0"/>
              <a:t>Спирмана</a:t>
            </a:r>
            <a:r>
              <a:rPr lang="ru-RU" sz="1600" dirty="0" smtClean="0"/>
              <a:t>. Видим что коэффициенты корреляции там крайне малы. </a:t>
            </a:r>
            <a:endParaRPr lang="ru-RU" sz="1600" dirty="0"/>
          </a:p>
        </p:txBody>
      </p:sp>
      <p:pic>
        <p:nvPicPr>
          <p:cNvPr id="7" name="Объект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3086" y="1810046"/>
            <a:ext cx="5711400" cy="3752554"/>
          </a:xfrm>
        </p:spPr>
      </p:pic>
      <p:pic>
        <p:nvPicPr>
          <p:cNvPr id="8" name="Объект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5742" y="1813825"/>
            <a:ext cx="5714320" cy="3748775"/>
          </a:xfrm>
        </p:spPr>
      </p:pic>
    </p:spTree>
    <p:extLst>
      <p:ext uri="{BB962C8B-B14F-4D97-AF65-F5344CB8AC3E}">
        <p14:creationId xmlns:p14="http://schemas.microsoft.com/office/powerpoint/2010/main" val="347866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35853"/>
          </a:xfrm>
        </p:spPr>
        <p:txBody>
          <a:bodyPr/>
          <a:lstStyle/>
          <a:p>
            <a:r>
              <a:rPr lang="ru-RU" sz="1600" dirty="0"/>
              <a:t>Проведем визуализацию и анализ. Построим гистограммы распределения каждой из </a:t>
            </a:r>
            <a:r>
              <a:rPr lang="ru-RU" sz="1600" dirty="0" smtClean="0"/>
              <a:t>переменных</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1407430"/>
            <a:ext cx="4728124" cy="4667023"/>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21539" y="1516287"/>
            <a:ext cx="6158834" cy="4383770"/>
          </a:xfrm>
        </p:spPr>
      </p:pic>
    </p:spTree>
    <p:extLst>
      <p:ext uri="{BB962C8B-B14F-4D97-AF65-F5344CB8AC3E}">
        <p14:creationId xmlns:p14="http://schemas.microsoft.com/office/powerpoint/2010/main" val="20911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869489" cy="1278111"/>
          </a:xfrm>
        </p:spPr>
        <p:txBody>
          <a:bodyPr/>
          <a:lstStyle/>
          <a:p>
            <a:r>
              <a:rPr lang="ru-RU" sz="1200" dirty="0" err="1" smtClean="0"/>
              <a:t>боксплоты</a:t>
            </a:r>
            <a:r>
              <a:rPr lang="ru-RU" sz="1200" dirty="0" smtClean="0"/>
              <a:t> </a:t>
            </a:r>
            <a:r>
              <a:rPr lang="ru-RU" sz="1200" dirty="0"/>
              <a:t>(несколько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a:t>
            </a:r>
            <a:r>
              <a:rPr lang="ru-RU" sz="1200" dirty="0" smtClean="0"/>
              <a:t>шумов</a:t>
            </a:r>
            <a:r>
              <a:rPr lang="en-US" sz="1200" dirty="0" smtClean="0"/>
              <a:t>. </a:t>
            </a:r>
            <a:r>
              <a:rPr lang="ru-RU" sz="1200" dirty="0"/>
              <a:t>Т.к. беглый взгляд на общий файл и дополнительный анализ в </a:t>
            </a:r>
            <a:r>
              <a:rPr lang="ru-RU" sz="1200" dirty="0" err="1"/>
              <a:t>excel</a:t>
            </a:r>
            <a:r>
              <a:rPr lang="ru-RU" sz="1200" dirty="0"/>
              <a:t>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a:t>
            </a:r>
            <a:r>
              <a:rPr lang="ru-RU" sz="1200" dirty="0" smtClean="0"/>
              <a:t>.</a:t>
            </a:r>
            <a:r>
              <a:rPr lang="en-US" sz="1200" dirty="0" smtClean="0"/>
              <a:t> </a:t>
            </a:r>
            <a:r>
              <a:rPr lang="ru-RU" sz="1200" dirty="0"/>
              <a:t>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a:t>
            </a:r>
            <a:r>
              <a:rPr lang="ru-RU" sz="1200" dirty="0" err="1"/>
              <a:t>многомодальным</a:t>
            </a:r>
            <a:r>
              <a:rPr lang="ru-RU" sz="1200" dirty="0"/>
              <a:t> (т.е. имеет две или более вершины) или одномодальным и т.д. </a:t>
            </a:r>
            <a:br>
              <a:rPr lang="ru-RU" sz="1200" dirty="0"/>
            </a:br>
            <a:r>
              <a:rPr lang="ru-RU" sz="1200" dirty="0"/>
              <a:t/>
            </a:r>
            <a:br>
              <a:rPr lang="ru-RU" sz="1200" dirty="0"/>
            </a:br>
            <a:endParaRPr lang="ru-RU" sz="12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342" y="2777551"/>
            <a:ext cx="6246535" cy="3336145"/>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81884" y="2679581"/>
            <a:ext cx="5186495" cy="3336145"/>
          </a:xfrm>
        </p:spPr>
      </p:pic>
    </p:spTree>
    <p:extLst>
      <p:ext uri="{BB962C8B-B14F-4D97-AF65-F5344CB8AC3E}">
        <p14:creationId xmlns:p14="http://schemas.microsoft.com/office/powerpoint/2010/main" val="2825753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219</TotalTime>
  <Words>723</Words>
  <Application>Microsoft Office PowerPoint</Application>
  <PresentationFormat>Широкоэкранный</PresentationFormat>
  <Paragraphs>28</Paragraphs>
  <Slides>20</Slides>
  <Notes>0</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20</vt:i4>
      </vt:variant>
    </vt:vector>
  </HeadingPairs>
  <TitlesOfParts>
    <vt:vector size="26" baseType="lpstr">
      <vt:lpstr>Arial</vt:lpstr>
      <vt:lpstr>Century Gothic</vt:lpstr>
      <vt:lpstr>Times New Roman</vt:lpstr>
      <vt:lpstr>Wingdings 3</vt:lpstr>
      <vt:lpstr>Ион</vt:lpstr>
      <vt:lpstr>Изображение Paintbrush</vt:lpstr>
      <vt:lpstr> 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«Московский государственный технический университет имени Н.Э. Баумана (национальный исследовательский университет)»   ВЫПУСКНАЯ КВАЛИФИКАЦИОННАЯ РАБОТА  по курсу  «Data Science»  </vt:lpstr>
      <vt:lpstr>Начало работы </vt:lpstr>
      <vt:lpstr>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vt:lpstr>
      <vt:lpstr>Разведочный анализ данных: посмотрим на начальные и конечные нашего датасета,  проверим типы данных в каждом столбце, поищем пропуски и уникальные значения.   </vt:lpstr>
      <vt:lpstr>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данных. Описательная статистика содержит по каждому столбцу (по каждой переменной): count - количество значений, mean - среднее значение, std - стандартное отклонение, min - минимум 25% - верхнее значение первого квартиля, 50% - медиана, 75% - верхнее значение третьего квартиля, max - максимум</vt:lpstr>
      <vt:lpstr>Проверим датасет на пропущенные  и  продублированные данные, для наглядности построим «тепловую карту» распределения пропусков.</vt:lpstr>
      <vt:lpstr>Определим наличие попарной корреляции столбцов. Вычисляем коэффициенты ранговой корреляции Кендалла, Пирсона, Спирмана. Видим что коэффициенты корреляции там крайне малы. </vt:lpstr>
      <vt:lpstr>Проведем визуализацию и анализ. Построим гистограммы распределения каждой из переменных</vt:lpstr>
      <vt:lpstr>боксплоты (несколько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шумов. Т.к. беглый взгляд на общий файл и дополнительный анализ в excel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 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многомодальным (т.е. имеет две или более вершины) или одномодальным и т.д.   </vt:lpstr>
      <vt:lpstr> По 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vt:lpstr>
      <vt:lpstr>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Из графиков можно наблюдать выбросы, потому что некоторые точки располагаются далеко от общего облака. Отсутствие линейной корреляции наверняка подтвердится при построении регрессии.</vt:lpstr>
      <vt:lpstr>Визуализация корреляционной матрицы с помощью тепловой карты. Максимальная корреляция между Плотностью нашивки и углом нашивки и составляет 0.11, что говорит об отсутствии зависимости между этими данными.  Корреляция между всеми параметрами очень близка к 0, что говорит об отсутствии корреляционных связей между переменными.</vt:lpstr>
      <vt:lpstr>Проведем предобработку данных. Вспомним, что пропуски в данных отсутствуют. Значит, сразу приступаем к работе с выбросами. Для удаления выбросов существует 2 основных метода - метод 3-х сигм и межквартильных расстояний. Сравним эти 2 метода. Для достижения отсутствия выбросов используем методы многократно.</vt:lpstr>
      <vt:lpstr>Предобработка данных.  Нормализуем данные. У нас в основном количественные признаки, поэтому можно применить нормализацию (приведение в диапазон от 0 до 1) или стандартизацию (приведение к матожиданию 0, стандартному отклонению 1). Т.к. это в том числе учебная работа, то используем и нормализацию, и стандартизацию. Этап предобработки данных нужен нам и для введенных данных в будущем приложении. </vt:lpstr>
      <vt:lpstr>Стандартизируем данные с помощью  StandardScaler();  Оценим результат, в том числе, на графиках  </vt:lpstr>
      <vt:lpstr>Разработка и обучение моделей для прогноза прочности при растяжении: После всех подготовительных работ переходим к процессу создания, обучения моделей. Мы будем использовать в Python библиотеку Scikit-Learn.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(mae) в прогнозах. Для обучения используем 70 % данных, а для тестирования — 30 %. Первый прогноз построим методом опорных векторов.</vt:lpstr>
      <vt:lpstr>Второй метод – линейной регрессии. Третий – К ближайших соседей. Далее находим гиперпараметры методом GridSearchCV с перекрёстной проверкой с количеством блоков 10. Выводим гиперпараметры для оптимальной модели, подставляем оптимальныне гиперпараметры в модель К ближайших соседей, обучаем модель. Сравниваем результаты предсказания моделей по метрикам MAE, MSE. Аналогично делаем с Модулем упругости при растяжении.   </vt:lpstr>
      <vt:lpstr>Написать нейронную сеть, которая будет рекомендовать   соотношение «матрица – наполнитель». Обучение нейронной сети — это такой 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keras.Sequential. Определим оптимальные параметры, посмотрим на результаты. С помощью KerasClassifier выйдем на наилучшие параметры для нашей нейронной сети и построим окончательную нейросеть.   Обучим и оценим модель, посмотрим на потери, зададим функцию для визуализации факт/прогноз для результатов моделей.       </vt:lpstr>
      <vt:lpstr>Построение второй модели нейросети: Сформируем входы и выход для модели, разобьем на обучающую и тестовую выборки, нормаизуем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 </vt:lpstr>
      <vt:lpstr>Приложение:  сохранив модель, используем ее для предсказания значения параметра «матрица – наполнитель». 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Apache (я так понял, она не дает открыть локал-хост), что не позволяет открыть адрес http://127.0.0.1:5000/, устанавливаемый Flask по умолчанию для работы приложения.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ВЫПУСКНАЯ КВАЛИФИКАЦИОННАЯ РАБОТА  по курсу  «Data Science»</dc:title>
  <dc:creator>Пользователь</dc:creator>
  <cp:lastModifiedBy>Пользователь</cp:lastModifiedBy>
  <cp:revision>22</cp:revision>
  <dcterms:created xsi:type="dcterms:W3CDTF">2023-04-07T18:02:13Z</dcterms:created>
  <dcterms:modified xsi:type="dcterms:W3CDTF">2023-04-07T21:41:31Z</dcterms:modified>
</cp:coreProperties>
</file>